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327" r:id="rId5"/>
    <p:sldId id="326" r:id="rId6"/>
    <p:sldId id="349" r:id="rId7"/>
    <p:sldId id="343" r:id="rId8"/>
    <p:sldId id="361" r:id="rId9"/>
    <p:sldId id="344" r:id="rId10"/>
    <p:sldId id="362" r:id="rId11"/>
    <p:sldId id="352" r:id="rId12"/>
    <p:sldId id="346" r:id="rId13"/>
    <p:sldId id="353" r:id="rId14"/>
    <p:sldId id="347" r:id="rId15"/>
    <p:sldId id="354" r:id="rId16"/>
    <p:sldId id="282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9A"/>
    <a:srgbClr val="7A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492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7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0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EBB-10F6-463D-A1C9-2FF04F725E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6.xml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tags" Target="../tags/tag9.xml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4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817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98080" y="2702560"/>
            <a:ext cx="4043680" cy="1737360"/>
            <a:chOff x="7498080" y="2702560"/>
            <a:chExt cx="4043680" cy="1737360"/>
          </a:xfrm>
        </p:grpSpPr>
        <p:sp>
          <p:nvSpPr>
            <p:cNvPr id="16" name="矩形 15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5418" y="3059668"/>
              <a:ext cx="3353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9" name="Group 283"/>
          <p:cNvGrpSpPr/>
          <p:nvPr/>
        </p:nvGrpSpPr>
        <p:grpSpPr>
          <a:xfrm>
            <a:off x="703350" y="1660938"/>
            <a:ext cx="5392650" cy="3967009"/>
            <a:chOff x="6792409" y="1649954"/>
            <a:chExt cx="4431665" cy="3260077"/>
          </a:xfrm>
        </p:grpSpPr>
        <p:sp>
          <p:nvSpPr>
            <p:cNvPr id="20" name="Diamond 286"/>
            <p:cNvSpPr/>
            <p:nvPr/>
          </p:nvSpPr>
          <p:spPr>
            <a:xfrm>
              <a:off x="6792409" y="4285682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2" name="Group 287"/>
            <p:cNvGrpSpPr/>
            <p:nvPr/>
          </p:nvGrpSpPr>
          <p:grpSpPr>
            <a:xfrm>
              <a:off x="7138345" y="4461250"/>
              <a:ext cx="4085729" cy="387433"/>
              <a:chOff x="6314247" y="1614402"/>
              <a:chExt cx="4363641" cy="387433"/>
            </a:xfrm>
          </p:grpSpPr>
          <p:sp>
            <p:nvSpPr>
              <p:cNvPr id="46" name="TextBox 300"/>
              <p:cNvSpPr txBox="1"/>
              <p:nvPr/>
            </p:nvSpPr>
            <p:spPr>
              <a:xfrm>
                <a:off x="6445779" y="161440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实验结果</a:t>
                </a:r>
                <a:endParaRPr lang="zh-CN" altLang="en-US" sz="2400" spc="600" dirty="0">
                  <a:solidFill>
                    <a:schemeClr val="accent4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TextBox 301"/>
              <p:cNvSpPr txBox="1"/>
              <p:nvPr/>
            </p:nvSpPr>
            <p:spPr>
              <a:xfrm>
                <a:off x="6314247" y="1681467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4" name="Diamond 288"/>
            <p:cNvSpPr/>
            <p:nvPr/>
          </p:nvSpPr>
          <p:spPr>
            <a:xfrm>
              <a:off x="6792409" y="340710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0" name="Group 289"/>
            <p:cNvGrpSpPr/>
            <p:nvPr/>
          </p:nvGrpSpPr>
          <p:grpSpPr>
            <a:xfrm>
              <a:off x="7259934" y="3551364"/>
              <a:ext cx="3962574" cy="449532"/>
              <a:chOff x="6444107" y="1583092"/>
              <a:chExt cx="4232109" cy="449532"/>
            </a:xfrm>
          </p:grpSpPr>
          <p:sp>
            <p:nvSpPr>
              <p:cNvPr id="44" name="TextBox 298"/>
              <p:cNvSpPr txBox="1"/>
              <p:nvPr/>
            </p:nvSpPr>
            <p:spPr>
              <a:xfrm>
                <a:off x="6444107" y="158309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5">
                        <a:lumMod val="7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实验步骤</a:t>
                </a:r>
                <a:endParaRPr lang="zh-CN" altLang="en-US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TextBox 299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6" name="Diamond 290"/>
            <p:cNvSpPr/>
            <p:nvPr/>
          </p:nvSpPr>
          <p:spPr>
            <a:xfrm>
              <a:off x="6792409" y="252853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TextBox 296"/>
            <p:cNvSpPr txBox="1"/>
            <p:nvPr/>
          </p:nvSpPr>
          <p:spPr>
            <a:xfrm>
              <a:off x="7259934" y="2704099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实验原理</a:t>
              </a:r>
              <a:endParaRPr lang="zh-CN" altLang="en-US" sz="2400" spc="600" dirty="0">
                <a:solidFill>
                  <a:schemeClr val="accent2">
                    <a:lumMod val="10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Diamond 292"/>
            <p:cNvSpPr/>
            <p:nvPr/>
          </p:nvSpPr>
          <p:spPr>
            <a:xfrm>
              <a:off x="6792411" y="16499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sz="160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39" name="Group 293"/>
            <p:cNvGrpSpPr/>
            <p:nvPr/>
          </p:nvGrpSpPr>
          <p:grpSpPr>
            <a:xfrm>
              <a:off x="7260456" y="1809867"/>
              <a:ext cx="3963096" cy="494932"/>
              <a:chOff x="6444664" y="1598747"/>
              <a:chExt cx="4232667" cy="494932"/>
            </a:xfrm>
          </p:grpSpPr>
          <p:sp>
            <p:nvSpPr>
              <p:cNvPr id="40" name="TextBox 294"/>
              <p:cNvSpPr txBox="1"/>
              <p:nvPr/>
            </p:nvSpPr>
            <p:spPr>
              <a:xfrm>
                <a:off x="6445222" y="1598747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4">
                        <a:lumMod val="5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实验目的与要求</a:t>
                </a:r>
                <a:endParaRPr lang="zh-CN" altLang="en-US" sz="240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TextBox 295"/>
              <p:cNvSpPr txBox="1"/>
              <p:nvPr/>
            </p:nvSpPr>
            <p:spPr>
              <a:xfrm>
                <a:off x="6444664" y="177331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350" y="283251"/>
            <a:ext cx="2661287" cy="558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、模型的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训练：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38231" y="654115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、训练过程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7540" y="1235710"/>
            <a:ext cx="4269105" cy="5428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57290" y="1235710"/>
            <a:ext cx="5494020" cy="4198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predict</a:t>
            </a: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235710"/>
            <a:ext cx="6485255" cy="4441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52995" y="1287145"/>
            <a:ext cx="4064000" cy="645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定义</a:t>
            </a:r>
            <a:r>
              <a:rPr lang="en-US" altLang="zh-CN"/>
              <a:t>predict</a:t>
            </a:r>
            <a:r>
              <a:rPr lang="zh-CN" altLang="en-US"/>
              <a:t>函数，并用来测试验证集上的情感分类的效果：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781" y="714440"/>
            <a:ext cx="282844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7399" y="5581254"/>
            <a:ext cx="4507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训练集准确率达到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99.97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8805" y="1357630"/>
            <a:ext cx="383222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、最后一次的损失和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准确率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8805" y="1988185"/>
            <a:ext cx="6096000" cy="368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[epoch 30]： train_loss: 0.011  train_accuracy: 0.997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8485" y="1282065"/>
            <a:ext cx="3820795" cy="515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94070" y="300609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3 predict</a:t>
            </a:r>
            <a:r>
              <a:rPr lang="zh-CN" altLang="en-US" sz="2000" b="1"/>
              <a:t>验证集的结果</a:t>
            </a:r>
            <a:r>
              <a:rPr lang="zh-CN" altLang="en-US" sz="2000"/>
              <a:t>：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78805" y="3640455"/>
            <a:ext cx="6326505" cy="73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416560" y="714375"/>
            <a:ext cx="393636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、迭代三十次损失变化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97345" y="1357630"/>
            <a:ext cx="383222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、迭代三十次的准确率的变化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471295"/>
            <a:ext cx="5852160" cy="4389120"/>
          </a:xfrm>
          <a:prstGeom prst="rect">
            <a:avLst/>
          </a:prstGeom>
        </p:spPr>
      </p:pic>
      <p:pic>
        <p:nvPicPr>
          <p:cNvPr id="6" name="图片 5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0" y="2122805"/>
            <a:ext cx="5528310" cy="414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5223342" y="0"/>
            <a:ext cx="6968658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19" y="1115775"/>
            <a:ext cx="3187457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51944" y="2282169"/>
            <a:ext cx="7118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rgbClr val="557F9A"/>
                </a:solidFill>
                <a:latin typeface="叶根友特楷简体" pitchFamily="2" charset="-122"/>
                <a:ea typeface="叶根友特楷简体" pitchFamily="2" charset="-122"/>
              </a:rPr>
              <a:t>请老师</a:t>
            </a:r>
            <a:r>
              <a:rPr lang="zh-CN" altLang="en-US" sz="6000" spc="600" dirty="0">
                <a:solidFill>
                  <a:schemeClr val="bg1"/>
                </a:solidFill>
                <a:latin typeface="叶根友特楷简体" pitchFamily="2" charset="-122"/>
                <a:ea typeface="叶根友特楷简体" pitchFamily="2" charset="-122"/>
              </a:rPr>
              <a:t>批评指正！</a:t>
            </a:r>
            <a:endParaRPr lang="zh-CN" altLang="en-US" sz="6000" spc="600" dirty="0">
              <a:solidFill>
                <a:schemeClr val="bg1"/>
              </a:solidFill>
              <a:latin typeface="叶根友特楷简体" pitchFamily="2" charset="-122"/>
              <a:ea typeface="叶根友特楷简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82555" y="3297832"/>
            <a:ext cx="846130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pc="600" dirty="0">
                <a:solidFill>
                  <a:srgbClr val="557F9A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THANK </a:t>
            </a:r>
            <a:r>
              <a:rPr lang="en-US" altLang="zh-CN" sz="4000" b="1" spc="600" dirty="0">
                <a:solidFill>
                  <a:schemeClr val="bg1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YOU</a:t>
            </a:r>
            <a:endParaRPr lang="zh-CN" altLang="en-US" sz="4000" b="1" spc="600" dirty="0">
              <a:solidFill>
                <a:schemeClr val="bg1"/>
              </a:solidFill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23547"/>
            <a:ext cx="11940390" cy="523220"/>
            <a:chOff x="0" y="123547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23547"/>
              <a:ext cx="9666514" cy="523220"/>
              <a:chOff x="0" y="215910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2489" y="215910"/>
                <a:ext cx="4140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一、实验目的及要求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16781" y="1709277"/>
            <a:ext cx="11399990" cy="133794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进一步加深对卷积神经网络基本原理的理解。 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掌握卷积神经网络处理文本的各项技术。 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掌握文本分类模型 Text-CNN 的架构和原理。</a:t>
            </a:r>
            <a:endParaRPr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781" y="934665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实验目的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5228" y="3429000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781" y="4198015"/>
            <a:ext cx="11399990" cy="17532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任选一个深度学习框架建立Text-CNN模型（本实验指导书以TensorFlow为例）。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实现对中文电影评论的情感分类，实现测试准确率在83%以上。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也可采用LSTM实现，实现测试准确率高于卷积神经网络。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按规定时间在课程网站提交实验报告、代码以及PPT。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383665"/>
            <a:ext cx="4958715" cy="4824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88025" y="2793365"/>
            <a:ext cx="6003925" cy="3415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 如图1中所示，Text-CNN的词嵌入层（Word embedding）使用二维矩阵来表示长文本。词嵌入将输入文本的每个词语通过空间映射，将独热表示（One-Hot Representation）转换成分布式表示（Distributed Representation），进而可以使用低维的词向量来表示每一个词语。经过词嵌入，每个单词具有相同长度的词向量表示。将各个词语的向量表示连起来便可以得到二维矩阵。得到词向量的方式有多种，常用的是Word2vec方法。若使用预训练好的词向量，在训练模型的时候可以选择更新或不更新词向量，分别对应嵌入层状态为Non-static和Static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​     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8209"/>
            <a:ext cx="1131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原理：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4540" y="1657985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Text-CNN的卷积层是主要部分，卷积核的宽度等于词向量的维度，经卷积后可以提取文本的特征向量。与在图像领域应用类似，Text-CNN可以设置多个卷积核以提取文本的多层特征，长度为N的卷积核可以提取文本中的N-gram特征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​       Text-CNN的池化层一般采取Max-over-time pooling，输出最大值，从而判断词嵌入中是否含N-gram。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​       Text-CNN的全连接层采用了Dropout算法防止过拟合，并使用Softmax函数输出各个类别的概率。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80" y="1504315"/>
            <a:ext cx="4958715" cy="482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08390" y="802257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560" y="1720850"/>
            <a:ext cx="6096000" cy="424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 b="1"/>
              <a:t>1. 主要工具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​        Python 3.6.9、PyTorch 1.4.0、numpy-1.16.6、gensim-4.0.1 </a:t>
            </a:r>
            <a:endParaRPr lang="zh-CN" altLang="en-US"/>
          </a:p>
          <a:p>
            <a:endParaRPr lang="zh-CN" altLang="en-US" b="1"/>
          </a:p>
          <a:p>
            <a:r>
              <a:rPr lang="zh-CN" altLang="en-US" b="1"/>
              <a:t>2.数据集 ：</a:t>
            </a:r>
            <a:endParaRPr lang="zh-CN" altLang="en-US" b="1"/>
          </a:p>
          <a:p>
            <a:endParaRPr lang="zh-CN" altLang="en-US"/>
          </a:p>
          <a:p>
            <a:pPr lvl="1"/>
            <a:r>
              <a:rPr lang="zh-CN" altLang="en-US"/>
              <a:t>1. 训练集。包含19998条中文电影评论，其中正负向评论各9999条。</a:t>
            </a:r>
            <a:endParaRPr lang="zh-CN" altLang="en-US"/>
          </a:p>
          <a:p>
            <a:pPr lvl="1"/>
            <a:r>
              <a:rPr lang="zh-CN" altLang="en-US"/>
              <a:t>2. 验证集。包含5629条中文电影评论，其中正负向评论各2812,2817条。</a:t>
            </a:r>
            <a:endParaRPr lang="zh-CN" altLang="en-US"/>
          </a:p>
          <a:p>
            <a:pPr lvl="1"/>
            <a:r>
              <a:rPr lang="zh-CN" altLang="en-US"/>
              <a:t>3. 测试集。包含369条中文电影评论，其中正负向评论各187,182条。</a:t>
            </a:r>
            <a:endParaRPr lang="zh-CN" altLang="en-US"/>
          </a:p>
          <a:p>
            <a:pPr lvl="1"/>
            <a:r>
              <a:rPr lang="zh-CN" altLang="en-US"/>
              <a:t>4. 预训练词向量。中文维基百科词向量word2vec：wiki_word2vec_50.bin。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1567077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、导入相关包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8390" y="802257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2316480"/>
            <a:ext cx="4064000" cy="396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import os</a:t>
            </a:r>
            <a:endParaRPr lang="zh-CN" altLang="en-US"/>
          </a:p>
          <a:p>
            <a:r>
              <a:rPr lang="zh-CN" altLang="en-US"/>
              <a:t>import sys</a:t>
            </a:r>
            <a:endParaRPr lang="zh-CN" altLang="en-US"/>
          </a:p>
          <a:p>
            <a:r>
              <a:rPr lang="zh-CN" altLang="en-US"/>
              <a:t>import json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import torch</a:t>
            </a:r>
            <a:endParaRPr lang="zh-CN" altLang="en-US"/>
          </a:p>
          <a:p>
            <a:r>
              <a:rPr lang="zh-CN" altLang="en-US"/>
              <a:t>import torch.nn as nn</a:t>
            </a:r>
            <a:endParaRPr lang="zh-CN" altLang="en-US"/>
          </a:p>
          <a:p>
            <a:r>
              <a:rPr lang="zh-CN" altLang="en-US"/>
              <a:t>from torchvision import transforms, datasets, utils</a:t>
            </a:r>
            <a:endParaRPr lang="zh-CN" altLang="en-US"/>
          </a:p>
          <a:p>
            <a:r>
              <a:rPr lang="zh-CN" altLang="en-US"/>
              <a:t>import matplotlib.pyplot as plt</a:t>
            </a:r>
            <a:endParaRPr lang="zh-CN" altLang="en-US"/>
          </a:p>
          <a:p>
            <a:r>
              <a:rPr lang="zh-CN" altLang="en-US"/>
              <a:t>import numpy as np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tqdm import tqdm</a:t>
            </a:r>
            <a:endParaRPr lang="zh-CN" altLang="en-US"/>
          </a:p>
          <a:p>
            <a:r>
              <a:rPr lang="zh-CN" altLang="en-US"/>
              <a:t>import torch.optim as optim</a:t>
            </a:r>
            <a:endParaRPr lang="zh-CN" altLang="en-US"/>
          </a:p>
          <a:p>
            <a:r>
              <a:rPr lang="zh-CN" altLang="en-US"/>
              <a:t>from mymodel import </a:t>
            </a:r>
            <a:r>
              <a:rPr lang="en-US" altLang="zh-CN"/>
              <a:t>TextCNN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241415" y="1605915"/>
            <a:ext cx="29254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、指定运算的设备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7925" y="2322195"/>
            <a:ext cx="5681980" cy="1198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device = torch.device("cuda:0" if torch.cuda.is_available() else "cpu")#判断设备是否GPU可以用，否则就指定设备为CPU</a:t>
            </a:r>
            <a:endParaRPr lang="zh-CN" altLang="en-US"/>
          </a:p>
          <a:p>
            <a:r>
              <a:rPr lang="zh-CN" altLang="en-US"/>
              <a:t> print("using {} device.".format(device))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280" y="735965"/>
            <a:ext cx="29559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、数据的预处理：构建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词汇表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645" y="1278890"/>
            <a:ext cx="6073775" cy="552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noAutofit/>
          </a:bodyPr>
          <a:p>
            <a:r>
              <a:rPr lang="zh-CN" altLang="en-US"/>
              <a:t>def build_word2id(save_to_path=None):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    word2id = {'_PAD_': 0}</a:t>
            </a:r>
            <a:endParaRPr lang="zh-CN" altLang="en-US"/>
          </a:p>
          <a:p>
            <a:r>
              <a:rPr lang="zh-CN" altLang="en-US"/>
              <a:t>    path = ['./Dataset/train.txt', './Dataset/validation.txt']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# write the index to word2id[word]</a:t>
            </a:r>
            <a:endParaRPr lang="zh-CN" altLang="en-US"/>
          </a:p>
          <a:p>
            <a:r>
              <a:rPr lang="zh-CN" altLang="en-US"/>
              <a:t>    for _path in path:</a:t>
            </a:r>
            <a:endParaRPr lang="zh-CN" altLang="en-US"/>
          </a:p>
          <a:p>
            <a:r>
              <a:rPr lang="zh-CN" altLang="en-US"/>
              <a:t>        with open(_path, encoding='utf-8') as f:</a:t>
            </a:r>
            <a:endParaRPr lang="zh-CN" altLang="en-US"/>
          </a:p>
          <a:p>
            <a:r>
              <a:rPr lang="zh-CN" altLang="en-US"/>
              <a:t>            for line in f.readlines():</a:t>
            </a:r>
            <a:endParaRPr lang="zh-CN" altLang="en-US"/>
          </a:p>
          <a:p>
            <a:r>
              <a:rPr lang="zh-CN" altLang="en-US"/>
              <a:t>                sp = line.strip().split()</a:t>
            </a:r>
            <a:endParaRPr lang="zh-CN" altLang="en-US"/>
          </a:p>
          <a:p>
            <a:r>
              <a:rPr lang="zh-CN" altLang="en-US"/>
              <a:t>                for word in sp[1:]:</a:t>
            </a:r>
            <a:endParaRPr lang="zh-CN" altLang="en-US"/>
          </a:p>
          <a:p>
            <a:r>
              <a:rPr lang="zh-CN" altLang="en-US"/>
              <a:t>                    if word not in word2id.keys():</a:t>
            </a:r>
            <a:endParaRPr lang="zh-CN" altLang="en-US"/>
          </a:p>
          <a:p>
            <a:r>
              <a:rPr lang="zh-CN" altLang="en-US"/>
              <a:t>                        word2id[word] = len(word2id)</a:t>
            </a:r>
            <a:endParaRPr lang="zh-CN" altLang="en-US"/>
          </a:p>
          <a:p>
            <a:r>
              <a:rPr lang="zh-CN" altLang="en-US"/>
              <a:t>    if save_to_path:                    </a:t>
            </a:r>
            <a:endParaRPr lang="zh-CN" altLang="en-US"/>
          </a:p>
          <a:p>
            <a:r>
              <a:rPr lang="zh-CN" altLang="en-US"/>
              <a:t>        with open(save_to_path, 'w', encoding='utf-8') as f:</a:t>
            </a:r>
            <a:endParaRPr lang="zh-CN" altLang="en-US"/>
          </a:p>
          <a:p>
            <a:r>
              <a:rPr lang="zh-CN" altLang="en-US"/>
              <a:t>            for w in word2id:</a:t>
            </a:r>
            <a:endParaRPr lang="zh-CN" altLang="en-US"/>
          </a:p>
          <a:p>
            <a:r>
              <a:rPr lang="zh-CN" altLang="en-US"/>
              <a:t>                f.write(w+'\t')</a:t>
            </a:r>
            <a:endParaRPr lang="zh-CN" altLang="en-US"/>
          </a:p>
          <a:p>
            <a:r>
              <a:rPr lang="zh-CN" altLang="en-US"/>
              <a:t>                f.write(str(word2id[w]))</a:t>
            </a:r>
            <a:endParaRPr lang="zh-CN" altLang="en-US"/>
          </a:p>
          <a:p>
            <a:r>
              <a:rPr lang="zh-CN" altLang="en-US"/>
              <a:t>                f.write('\n'）</a:t>
            </a:r>
            <a:endParaRPr lang="zh-CN" altLang="en-US"/>
          </a:p>
          <a:p>
            <a:r>
              <a:rPr lang="zh-CN" altLang="en-US"/>
              <a:t>    return word2id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280" y="735965"/>
            <a:ext cx="29559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、数据的预处理：词向量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6560" y="1278890"/>
            <a:ext cx="6402705" cy="5234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76540" y="5267325"/>
            <a:ext cx="40640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编码后的词向量才能被</a:t>
            </a:r>
            <a:r>
              <a:rPr lang="en-US" altLang="zh-CN"/>
              <a:t>Textcnn</a:t>
            </a:r>
            <a:r>
              <a:rPr lang="zh-CN" altLang="en-US"/>
              <a:t>处理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  <a:endParaRPr lang="zh-CN" altLang="en-US" sz="2800" b="1" spc="600" dirty="0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08390" y="736249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、构建模型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745" y="1252220"/>
            <a:ext cx="1715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Input (32,50)</a:t>
            </a:r>
            <a:endParaRPr lang="zh-CN" altLang="en-US" sz="1400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753565" y="1558978"/>
            <a:ext cx="1390509" cy="4741200"/>
            <a:chOff x="823093" y="1559100"/>
            <a:chExt cx="1622293" cy="5244694"/>
          </a:xfrm>
        </p:grpSpPr>
        <p:sp>
          <p:nvSpPr>
            <p:cNvPr id="6" name="矩形 5"/>
            <p:cNvSpPr/>
            <p:nvPr/>
          </p:nvSpPr>
          <p:spPr>
            <a:xfrm>
              <a:off x="851245" y="1844938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embedding 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1245" y="3074280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扩充</a:t>
              </a:r>
              <a:r>
                <a:rPr lang="zh-CN" altLang="en-US" sz="1400" dirty="0">
                  <a:solidFill>
                    <a:schemeClr val="tx1"/>
                  </a:solidFill>
                </a:rPr>
                <a:t>维度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093" y="430354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feature2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1245" y="525818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压缩</a:t>
              </a:r>
              <a:r>
                <a:rPr lang="zh-CN" altLang="en-US" sz="1400" dirty="0">
                  <a:solidFill>
                    <a:schemeClr val="tx1"/>
                  </a:solidFill>
                </a:rPr>
                <a:t>维度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1245" y="6307649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fc, 2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5" idx="2"/>
              <a:endCxn id="6" idx="0"/>
            </p:cNvCxnSpPr>
            <p:nvPr/>
          </p:nvCxnSpPr>
          <p:spPr>
            <a:xfrm flipH="1">
              <a:off x="1648316" y="1559100"/>
              <a:ext cx="175581" cy="285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/>
        </p:nvSpPr>
        <p:spPr>
          <a:xfrm>
            <a:off x="637651" y="638185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本实验设计的网络结构</a:t>
            </a:r>
            <a:endParaRPr lang="zh-CN" altLang="en-US" sz="1200" b="1" dirty="0"/>
          </a:p>
        </p:txBody>
      </p:sp>
      <p:pic>
        <p:nvPicPr>
          <p:cNvPr id="8" name="图片 7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3414395"/>
            <a:ext cx="581660" cy="581660"/>
          </a:xfrm>
          <a:prstGeom prst="rect">
            <a:avLst/>
          </a:prstGeom>
        </p:spPr>
      </p:pic>
      <p:pic>
        <p:nvPicPr>
          <p:cNvPr id="10" name="图片 9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2265680"/>
            <a:ext cx="581660" cy="581660"/>
          </a:xfrm>
          <a:prstGeom prst="rect">
            <a:avLst/>
          </a:prstGeom>
        </p:spPr>
      </p:pic>
      <p:pic>
        <p:nvPicPr>
          <p:cNvPr id="14" name="图片 13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38885" y="4438650"/>
            <a:ext cx="492760" cy="532130"/>
          </a:xfrm>
          <a:prstGeom prst="rect">
            <a:avLst/>
          </a:prstGeom>
        </p:spPr>
      </p:pic>
      <p:pic>
        <p:nvPicPr>
          <p:cNvPr id="20" name="图片 19" descr="333438303935353b333633363136393b71d55c3e5f627bad593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69670" y="5324475"/>
            <a:ext cx="581660" cy="581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66945" y="1252855"/>
            <a:ext cx="4676140" cy="54057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77110" y="1817370"/>
            <a:ext cx="227965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 altLang="zh-CN"/>
              <a:t>50</a:t>
            </a:r>
            <a:r>
              <a:rPr lang="zh-CN" altLang="en-US"/>
              <a:t>，</a:t>
            </a:r>
            <a:r>
              <a:rPr lang="en-US" altLang="zh-CN"/>
              <a:t>50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2240280" y="2928620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50</a:t>
            </a:r>
            <a:r>
              <a:rPr lang="zh-CN" altLang="en-US"/>
              <a:t>，</a:t>
            </a:r>
            <a:r>
              <a:rPr lang="en-US" altLang="zh-CN"/>
              <a:t>50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240280" y="4039870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/>
              <a:t>256</a:t>
            </a:r>
            <a:r>
              <a:rPr lang="zh-CN" altLang="en-US"/>
              <a:t>，</a:t>
            </a:r>
            <a:r>
              <a:rPr lang="en-US" altLang="zh-CN"/>
              <a:t>48</a:t>
            </a:r>
            <a:r>
              <a:rPr lang="zh-CN" altLang="en-US"/>
              <a:t>，</a:t>
            </a:r>
            <a:r>
              <a:rPr lang="en-US" altLang="zh-CN"/>
              <a:t>48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247900" y="4902835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/>
              <a:t>256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247900" y="5851525"/>
            <a:ext cx="241554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0b23b7df-0ee5-408b-a073-998d411cf42c"/>
  <p:tag name="COMMONDATA" val="eyJoZGlkIjoiODUxMmI4YmZhOWJhM2YxNjJjMzllOTY4MTg4YzM0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F5F8A"/>
      </a:accent1>
      <a:accent2>
        <a:srgbClr val="2980B9"/>
      </a:accent2>
      <a:accent3>
        <a:srgbClr val="4098D4"/>
      </a:accent3>
      <a:accent4>
        <a:srgbClr val="7AB7E0"/>
      </a:accent4>
      <a:accent5>
        <a:srgbClr val="9FCBE9"/>
      </a:accent5>
      <a:accent6>
        <a:srgbClr val="C6E0F2"/>
      </a:accent6>
      <a:hlink>
        <a:srgbClr val="1F5F8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2615</Words>
  <Application>WPS 演示</Application>
  <PresentationFormat>宽屏</PresentationFormat>
  <Paragraphs>184</Paragraphs>
  <Slides>14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Agency FB</vt:lpstr>
      <vt:lpstr>微软雅黑 Light</vt:lpstr>
      <vt:lpstr>造字工房力黑（非商用）常规体</vt:lpstr>
      <vt:lpstr>黑体</vt:lpstr>
      <vt:lpstr>锐字工房云字库细圆GBK</vt:lpstr>
      <vt:lpstr>Times New Roman</vt:lpstr>
      <vt:lpstr>Cambria Math</vt:lpstr>
      <vt:lpstr>叶根友特楷简体</vt:lpstr>
      <vt:lpstr>A-OTF Outai Kaisho Std Light</vt:lpstr>
      <vt:lpstr>Segoe Script</vt:lpstr>
      <vt:lpstr>WenYue GuDianMingChaoTi (Non-Commercial Use)</vt:lpstr>
      <vt:lpstr>Trebuchet MS</vt:lpstr>
      <vt:lpstr>Arial Unicode MS</vt:lpstr>
      <vt:lpstr>等线</vt:lpstr>
      <vt:lpstr>Yu Gothic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顾北</cp:lastModifiedBy>
  <cp:revision>23</cp:revision>
  <dcterms:created xsi:type="dcterms:W3CDTF">2019-06-10T08:58:00Z</dcterms:created>
  <dcterms:modified xsi:type="dcterms:W3CDTF">2023-05-14T06:40:40Z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C870726184EB4424B195915C022E9C6D_13</vt:lpwstr>
  </property>
</Properties>
</file>